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258" r:id="rId5"/>
    <p:sldId id="263" r:id="rId6"/>
    <p:sldId id="264" r:id="rId7"/>
    <p:sldId id="266" r:id="rId8"/>
    <p:sldId id="267" r:id="rId9"/>
    <p:sldId id="270" r:id="rId10"/>
    <p:sldId id="265" r:id="rId11"/>
    <p:sldId id="284" r:id="rId12"/>
    <p:sldId id="271" r:id="rId13"/>
    <p:sldId id="278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3" r:id="rId42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C376B6B1-8CC0-2E4D-9B10-E8A50702904D}">
          <p14:sldIdLst>
            <p14:sldId id="258"/>
            <p14:sldId id="263"/>
            <p14:sldId id="264"/>
            <p14:sldId id="266"/>
            <p14:sldId id="267"/>
            <p14:sldId id="270"/>
            <p14:sldId id="265"/>
            <p14:sldId id="284"/>
            <p14:sldId id="271"/>
            <p14:sldId id="278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E63"/>
    <a:srgbClr val="202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42" autoAdjust="0"/>
    <p:restoredTop sz="91422" autoAdjust="0"/>
  </p:normalViewPr>
  <p:slideViewPr>
    <p:cSldViewPr snapToGrid="0" snapToObjects="1">
      <p:cViewPr varScale="1">
        <p:scale>
          <a:sx n="82" d="100"/>
          <a:sy n="82" d="100"/>
        </p:scale>
        <p:origin x="222" y="60"/>
      </p:cViewPr>
      <p:guideLst/>
    </p:cSldViewPr>
  </p:slideViewPr>
  <p:outlineViewPr>
    <p:cViewPr>
      <p:scale>
        <a:sx n="33" d="100"/>
        <a:sy n="33" d="100"/>
      </p:scale>
      <p:origin x="0" y="-551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896"/>
    </p:cViewPr>
  </p:sorterViewPr>
  <p:notesViewPr>
    <p:cSldViewPr snapToGrid="0" snapToObjects="1">
      <p:cViewPr varScale="1">
        <p:scale>
          <a:sx n="54" d="100"/>
          <a:sy n="54" d="100"/>
        </p:scale>
        <p:origin x="28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D5F3D-86F8-4DB6-8665-65CCC42E8688}" type="datetimeFigureOut">
              <a:rPr lang="en-GB" smtClean="0"/>
              <a:t>28/11/2019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6E654-1528-4331-81F3-54C04FD7C3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74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09486-D301-442E-A7F6-6D7C4AD51321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BD148-6121-4417-B60D-77B597511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5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45BBCB9-E8AB-4A48-AB3D-EC5BC298FD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11" b="130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2A2D67-DA2E-3744-8F65-E18E7F7C15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3693" y="2558894"/>
            <a:ext cx="3472855" cy="1694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943899-4AD1-1342-824D-FFE9D2CA9C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10716" y="5834223"/>
            <a:ext cx="4481285" cy="116513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D04A061-2333-EC44-A7D0-74CA6734D1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3691" y="970307"/>
            <a:ext cx="10515600" cy="748245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4BC585-F3A9-F045-8432-BF37292B46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91" y="1860394"/>
            <a:ext cx="10515600" cy="698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DCDE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701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06C96D-A6D1-C445-B4C1-BAD7A32FC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71406"/>
            <a:ext cx="12192000" cy="9865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689292-D94F-7A44-B300-747C504382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2325" y="6160035"/>
            <a:ext cx="4210273" cy="473884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4709" y="6225174"/>
            <a:ext cx="466164" cy="365125"/>
          </a:xfrm>
          <a:prstGeom prst="rect">
            <a:avLst/>
          </a:prstGeom>
        </p:spPr>
        <p:txBody>
          <a:bodyPr/>
          <a:lstStyle>
            <a:lvl1pPr algn="ctr">
              <a:defRPr sz="1600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97034FAD-426F-B349-A68E-50EA1A324C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8CFFB2-22A1-6744-9DFC-907701F68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0173" y="2420087"/>
            <a:ext cx="9344627" cy="939114"/>
          </a:xfrm>
        </p:spPr>
        <p:txBody>
          <a:bodyPr>
            <a:normAutofit/>
          </a:bodyPr>
          <a:lstStyle>
            <a:lvl1pPr>
              <a:defRPr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5000" dirty="0"/>
              <a:t>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6E62463-7C0E-5341-8AA3-263B071CD8F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6677" y="3412209"/>
            <a:ext cx="9318124" cy="580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>
                <a:solidFill>
                  <a:srgbClr val="0070C0"/>
                </a:solidFill>
                <a:latin typeface="Proxima Nova" panose="02000506030000020004" pitchFamily="2" charset="0"/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7719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sz="4400" dirty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49"/>
            <a:ext cx="10515600" cy="359225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246225" y="6279414"/>
            <a:ext cx="46616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034FAD-426F-B349-A68E-50EA1A324CFE}" type="slidenum">
              <a:rPr lang="en-US" sz="1800" smtClean="0"/>
              <a:pPr/>
              <a:t>‹#›</a:t>
            </a:fld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F1553-4E1E-804D-874F-7E324B560F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71406"/>
            <a:ext cx="12192000" cy="9865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F0A5ED-C5DF-4641-A5F0-29E185BE71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2325" y="6160035"/>
            <a:ext cx="4210273" cy="473884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4F91194-E8AD-3B4B-AC6E-1237ECA03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4709" y="6225174"/>
            <a:ext cx="466164" cy="365125"/>
          </a:xfrm>
          <a:prstGeom prst="rect">
            <a:avLst/>
          </a:prstGeom>
        </p:spPr>
        <p:txBody>
          <a:bodyPr/>
          <a:lstStyle>
            <a:lvl1pPr algn="ctr">
              <a:defRPr sz="1600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97034FAD-426F-B349-A68E-50EA1A324C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90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201438-35CB-D845-AFBD-FA4677C989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11" b="130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FBE4D2-F09B-1445-A3D7-CAFBC839CF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96942" y="2337245"/>
            <a:ext cx="8398119" cy="218351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425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8" r:id="rId4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0024F-4535-D641-AF90-57DD8EB4F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1150"/>
            <a:ext cx="10515600" cy="7482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RESPONDING TO THE ABORTION CONSULTATION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89A211-49E1-F742-8355-CD650D004F51}"/>
              </a:ext>
            </a:extLst>
          </p:cNvPr>
          <p:cNvSpPr/>
          <p:nvPr/>
        </p:nvSpPr>
        <p:spPr>
          <a:xfrm>
            <a:off x="326034" y="618755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77"/>
              </a:rPr>
              <a:t>giveachildachance</a:t>
            </a:r>
            <a:endParaRPr lang="en-US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76405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AAED0D-5B31-6740-9C2B-3A2FB50EC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26" y="1199801"/>
            <a:ext cx="10124149" cy="30864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9F259C-C964-BB40-B4B4-1E0B408EA8D4}"/>
              </a:ext>
            </a:extLst>
          </p:cNvPr>
          <p:cNvSpPr/>
          <p:nvPr/>
        </p:nvSpPr>
        <p:spPr>
          <a:xfrm>
            <a:off x="326034" y="618755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77"/>
              </a:rPr>
              <a:t>giveachildachance</a:t>
            </a:r>
            <a:endParaRPr lang="en-US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5702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B896E-67D0-6947-8C4E-1307FDAD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E00EDF-3361-2E4B-9E67-DA738366E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1" y="414337"/>
            <a:ext cx="8064500" cy="5003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413EEE-0732-3B4F-9444-3C2A1E805969}"/>
              </a:ext>
            </a:extLst>
          </p:cNvPr>
          <p:cNvSpPr/>
          <p:nvPr/>
        </p:nvSpPr>
        <p:spPr>
          <a:xfrm>
            <a:off x="326034" y="618755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77"/>
              </a:rPr>
              <a:t>giveachildachance</a:t>
            </a:r>
            <a:endParaRPr lang="en-US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53408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7B001-D258-E047-89D8-A0EC71258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E8120E-C319-6A4A-97A0-9B0701808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691" y="128588"/>
            <a:ext cx="6277395" cy="56514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D0CFF3-BA53-6544-B32F-A3EEE499E3DB}"/>
              </a:ext>
            </a:extLst>
          </p:cNvPr>
          <p:cNvSpPr/>
          <p:nvPr/>
        </p:nvSpPr>
        <p:spPr>
          <a:xfrm>
            <a:off x="326034" y="618755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77"/>
              </a:rPr>
              <a:t>giveachildachance</a:t>
            </a:r>
            <a:endParaRPr lang="en-US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95292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C2455-02CA-7E42-80CE-59A12272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DB46DD-426F-F24D-8FA0-07309258A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418" y="128587"/>
            <a:ext cx="6337165" cy="5628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6FBCE2-08AB-4C43-8299-B97F22B6C961}"/>
              </a:ext>
            </a:extLst>
          </p:cNvPr>
          <p:cNvSpPr/>
          <p:nvPr/>
        </p:nvSpPr>
        <p:spPr>
          <a:xfrm>
            <a:off x="326034" y="618755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77"/>
              </a:rPr>
              <a:t>giveachildachance</a:t>
            </a:r>
            <a:endParaRPr lang="en-US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72845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B3246-2874-2845-9581-6AAC595A1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1085A-1640-0341-8D9A-81E89FF4A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650" y="142876"/>
            <a:ext cx="6518703" cy="55721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1573CC-8486-214B-948F-BD69457074B1}"/>
              </a:ext>
            </a:extLst>
          </p:cNvPr>
          <p:cNvSpPr/>
          <p:nvPr/>
        </p:nvSpPr>
        <p:spPr>
          <a:xfrm>
            <a:off x="326034" y="618755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77"/>
              </a:rPr>
              <a:t>giveachildachance</a:t>
            </a:r>
            <a:endParaRPr lang="en-US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17275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C2EA9-6D73-7D46-B2AE-5374544F1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EA1970-DED3-7848-9434-F7603AFE8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277" y="249240"/>
            <a:ext cx="6277529" cy="34655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0D4C49-A069-3C4A-94F0-174871F27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277" y="3714753"/>
            <a:ext cx="6277529" cy="19662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B7E6F4-FE8C-E14A-BDE5-329A1830486B}"/>
              </a:ext>
            </a:extLst>
          </p:cNvPr>
          <p:cNvSpPr/>
          <p:nvPr/>
        </p:nvSpPr>
        <p:spPr>
          <a:xfrm>
            <a:off x="326034" y="618755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77"/>
              </a:rPr>
              <a:t>giveachildachance</a:t>
            </a:r>
            <a:endParaRPr lang="en-US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5402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43381C-5F7E-2349-ACAE-C98A1A453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732" y="136525"/>
            <a:ext cx="6773336" cy="55710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B9A9B-93C1-3B4B-B8AB-1835C3FEE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1EFBF7-A2DC-5C4D-853A-5758B16C4040}"/>
              </a:ext>
            </a:extLst>
          </p:cNvPr>
          <p:cNvSpPr/>
          <p:nvPr/>
        </p:nvSpPr>
        <p:spPr>
          <a:xfrm>
            <a:off x="326034" y="618755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77"/>
              </a:rPr>
              <a:t>giveachildachance</a:t>
            </a:r>
            <a:endParaRPr lang="en-US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45643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3B0D8-5CF5-AA4C-AA6C-E9749836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9B165C-0901-B647-BFF1-2A01E7F31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659" y="324855"/>
            <a:ext cx="9056684" cy="50186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5378D5-3886-D74F-9E1D-5A7FF1E18455}"/>
              </a:ext>
            </a:extLst>
          </p:cNvPr>
          <p:cNvSpPr/>
          <p:nvPr/>
        </p:nvSpPr>
        <p:spPr>
          <a:xfrm>
            <a:off x="326034" y="618755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77"/>
              </a:rPr>
              <a:t>giveachildachance</a:t>
            </a:r>
            <a:endParaRPr lang="en-US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46232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68D20-9C08-134E-81D4-79FC325D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0398CA-6792-E14E-A521-D27AAC3CF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06" y="615716"/>
            <a:ext cx="9764791" cy="41145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3C2B516-C84B-2943-AF34-078E502DF428}"/>
              </a:ext>
            </a:extLst>
          </p:cNvPr>
          <p:cNvSpPr/>
          <p:nvPr/>
        </p:nvSpPr>
        <p:spPr>
          <a:xfrm>
            <a:off x="326034" y="618755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77"/>
              </a:rPr>
              <a:t>giveachildachance</a:t>
            </a:r>
            <a:endParaRPr lang="en-US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3347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CE79A-76F2-8348-8A36-6D914C20C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07242-BADD-FF42-8244-3DC638B68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585" y="622338"/>
            <a:ext cx="10092280" cy="45640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13DD7D-BF44-8949-9D8F-DCFD8AE8F614}"/>
              </a:ext>
            </a:extLst>
          </p:cNvPr>
          <p:cNvSpPr/>
          <p:nvPr/>
        </p:nvSpPr>
        <p:spPr>
          <a:xfrm>
            <a:off x="326034" y="618755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77"/>
              </a:rPr>
              <a:t>giveachildachance</a:t>
            </a:r>
            <a:endParaRPr lang="en-US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78601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5FE7F-40B3-0C48-8A81-8DACD443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HAS HAPPENED?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9EB6B-62D9-4242-ACA1-654197C26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7181"/>
            <a:ext cx="10515600" cy="2609851"/>
          </a:xfrm>
        </p:spPr>
        <p:txBody>
          <a:bodyPr/>
          <a:lstStyle/>
          <a:p>
            <a:r>
              <a:rPr lang="en-US" dirty="0"/>
              <a:t>The law on abortion in Northern Ireland changed dramatically on 22 October 2019.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Much of the old law was repealed leaving no protection for unborn children until they are capable of being born alive.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240ED1-C659-EA46-B829-7152A6E722DE}"/>
              </a:ext>
            </a:extLst>
          </p:cNvPr>
          <p:cNvSpPr/>
          <p:nvPr/>
        </p:nvSpPr>
        <p:spPr>
          <a:xfrm>
            <a:off x="326034" y="618755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77"/>
              </a:rPr>
              <a:t>giveachildachance</a:t>
            </a:r>
            <a:endParaRPr lang="en-US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69349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9395B-6104-544F-9F61-D4283ADD3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8A092E-F4C9-A74D-8A23-C6905BD5E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178" y="1163443"/>
            <a:ext cx="9923647" cy="33514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383736-58D4-1E49-9DAF-1F75B17C0F6C}"/>
              </a:ext>
            </a:extLst>
          </p:cNvPr>
          <p:cNvSpPr/>
          <p:nvPr/>
        </p:nvSpPr>
        <p:spPr>
          <a:xfrm>
            <a:off x="326034" y="618755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77"/>
              </a:rPr>
              <a:t>giveachildachance</a:t>
            </a:r>
            <a:endParaRPr lang="en-US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52713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ACD68-BA7F-9C44-8D13-E59584B65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A8385C-30EF-F743-B380-02C914EFD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53" y="847145"/>
            <a:ext cx="9289123" cy="44552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3D2A39-4FCA-E646-8384-ECDED2111358}"/>
              </a:ext>
            </a:extLst>
          </p:cNvPr>
          <p:cNvSpPr/>
          <p:nvPr/>
        </p:nvSpPr>
        <p:spPr>
          <a:xfrm>
            <a:off x="326034" y="618755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77"/>
              </a:rPr>
              <a:t>giveachildachance</a:t>
            </a:r>
            <a:endParaRPr lang="en-US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0396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91FF0-08AA-B549-B545-6B482A6C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97F80-2CF4-EC4D-9BB8-AD1F6CEA7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34" y="747712"/>
            <a:ext cx="10124493" cy="35242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EAB22A6-10DF-7A41-9912-DEAFE3F7BA23}"/>
              </a:ext>
            </a:extLst>
          </p:cNvPr>
          <p:cNvSpPr/>
          <p:nvPr/>
        </p:nvSpPr>
        <p:spPr>
          <a:xfrm>
            <a:off x="326034" y="618755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77"/>
              </a:rPr>
              <a:t>giveachildachance</a:t>
            </a:r>
            <a:endParaRPr lang="en-US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95170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D95AAF-2A8E-0C41-A084-108097B6B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26" y="628650"/>
            <a:ext cx="9023351" cy="44761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EDF4ED-2179-6C4D-B3B8-E6A97093FFC8}"/>
              </a:ext>
            </a:extLst>
          </p:cNvPr>
          <p:cNvSpPr/>
          <p:nvPr/>
        </p:nvSpPr>
        <p:spPr>
          <a:xfrm>
            <a:off x="326034" y="618755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77"/>
              </a:rPr>
              <a:t>giveachildachance</a:t>
            </a:r>
            <a:endParaRPr lang="en-US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39258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24B406-553A-E645-8672-A332DBAEB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587" y="142875"/>
            <a:ext cx="7380288" cy="55677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17A87C-CDA8-CA4A-A326-9355EDD74EE7}"/>
              </a:ext>
            </a:extLst>
          </p:cNvPr>
          <p:cNvSpPr/>
          <p:nvPr/>
        </p:nvSpPr>
        <p:spPr>
          <a:xfrm>
            <a:off x="326034" y="618755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77"/>
              </a:rPr>
              <a:t>giveachildachance</a:t>
            </a:r>
            <a:endParaRPr lang="en-US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89651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BCDF56-1277-754F-A68A-08C0E5589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1" y="153988"/>
            <a:ext cx="6848475" cy="55331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787B72-00F7-8E4A-A4C8-FB8FFDB5D13C}"/>
              </a:ext>
            </a:extLst>
          </p:cNvPr>
          <p:cNvSpPr/>
          <p:nvPr/>
        </p:nvSpPr>
        <p:spPr>
          <a:xfrm>
            <a:off x="326034" y="618755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77"/>
              </a:rPr>
              <a:t>giveachildachance</a:t>
            </a:r>
            <a:endParaRPr lang="en-US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99016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DB73B7-7FCD-FF4F-9D4C-11B42628E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760" y="1116903"/>
            <a:ext cx="9686595" cy="35551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3815EB-9FCB-A442-BCC5-C2986DC04BA3}"/>
              </a:ext>
            </a:extLst>
          </p:cNvPr>
          <p:cNvSpPr/>
          <p:nvPr/>
        </p:nvSpPr>
        <p:spPr>
          <a:xfrm>
            <a:off x="326034" y="618755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77"/>
              </a:rPr>
              <a:t>giveachildachance</a:t>
            </a:r>
            <a:endParaRPr lang="en-US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91733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592638-DA6B-9F4A-B827-45C7F6871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0" y="336551"/>
            <a:ext cx="7270751" cy="51396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A292CC-7DCB-124F-9BE2-99343B25915F}"/>
              </a:ext>
            </a:extLst>
          </p:cNvPr>
          <p:cNvSpPr/>
          <p:nvPr/>
        </p:nvSpPr>
        <p:spPr>
          <a:xfrm>
            <a:off x="326034" y="618755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77"/>
              </a:rPr>
              <a:t>giveachildachance</a:t>
            </a:r>
            <a:endParaRPr lang="en-US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58651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A5CE1D-0742-304B-AD4B-1242EEBEA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82" y="879474"/>
            <a:ext cx="9966839" cy="36782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A857A1-0D65-7346-BC9D-460C43CCD54E}"/>
              </a:ext>
            </a:extLst>
          </p:cNvPr>
          <p:cNvSpPr/>
          <p:nvPr/>
        </p:nvSpPr>
        <p:spPr>
          <a:xfrm>
            <a:off x="326034" y="618755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77"/>
              </a:rPr>
              <a:t>giveachildachance</a:t>
            </a:r>
            <a:endParaRPr lang="en-US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53094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60E2B0-277B-5C45-943C-BAAB2E5B8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510" y="1635126"/>
            <a:ext cx="9600983" cy="26797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B4508B-C10B-CC47-AE96-9687F5A4A4C4}"/>
              </a:ext>
            </a:extLst>
          </p:cNvPr>
          <p:cNvSpPr/>
          <p:nvPr/>
        </p:nvSpPr>
        <p:spPr>
          <a:xfrm>
            <a:off x="326034" y="618755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77"/>
              </a:rPr>
              <a:t>giveachildachance</a:t>
            </a:r>
            <a:endParaRPr lang="en-US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93542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96FBF-8C36-2246-B65C-1E3279A86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THE NEW LAW SAYS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143CD-BAFB-D149-8313-799EB7E5F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9276"/>
            <a:ext cx="10515600" cy="3592251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The Northern Ireland (Executive Formation) Act 2019 requires the Secretary of State to legislate for abortion in the following cases:</a:t>
            </a:r>
          </a:p>
          <a:p>
            <a:pPr marL="0" indent="0">
              <a:buNone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200" i="1" dirty="0"/>
              <a:t>Threat to the pregnant woman’s physical or mental health, without conditionality of “long-term or permanent” effects;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i="1" dirty="0"/>
              <a:t>Rape and incest;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i="1" dirty="0"/>
              <a:t>Severe </a:t>
            </a:r>
            <a:r>
              <a:rPr lang="en-GB" sz="2200" i="1" dirty="0" err="1"/>
              <a:t>fetal</a:t>
            </a:r>
            <a:r>
              <a:rPr lang="en-GB" sz="2200" i="1" dirty="0"/>
              <a:t> impairment, including fatal </a:t>
            </a:r>
            <a:r>
              <a:rPr lang="en-GB" sz="2200" i="1" dirty="0" err="1"/>
              <a:t>fetal</a:t>
            </a:r>
            <a:r>
              <a:rPr lang="en-GB" sz="2200" i="1" dirty="0"/>
              <a:t> abnormality, without perpetuating stereotypes towards persons with disabilities and ensuring appropriate and ongoing support, social and financial, for women who decide to carry such pregnancies to term.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071B74-FA45-5A4D-86F0-84697DA947F3}"/>
              </a:ext>
            </a:extLst>
          </p:cNvPr>
          <p:cNvSpPr/>
          <p:nvPr/>
        </p:nvSpPr>
        <p:spPr>
          <a:xfrm>
            <a:off x="326034" y="618755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77"/>
              </a:rPr>
              <a:t>giveachildachance</a:t>
            </a:r>
            <a:endParaRPr lang="en-US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13560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B85E39-78DA-ED41-B366-7A42ECF95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358" y="1284287"/>
            <a:ext cx="9539287" cy="31797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BED8B4-8FA2-774F-9229-746886DD1BE2}"/>
              </a:ext>
            </a:extLst>
          </p:cNvPr>
          <p:cNvSpPr/>
          <p:nvPr/>
        </p:nvSpPr>
        <p:spPr>
          <a:xfrm>
            <a:off x="326034" y="618755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77"/>
              </a:rPr>
              <a:t>giveachildachance</a:t>
            </a:r>
            <a:endParaRPr lang="en-US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20460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6007D5-03A5-B04F-81FA-F245FBA23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63" y="144465"/>
            <a:ext cx="6619875" cy="55060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01F647-78EA-D44F-81AC-E1BCB16954EB}"/>
              </a:ext>
            </a:extLst>
          </p:cNvPr>
          <p:cNvSpPr/>
          <p:nvPr/>
        </p:nvSpPr>
        <p:spPr>
          <a:xfrm>
            <a:off x="326034" y="618755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77"/>
              </a:rPr>
              <a:t>giveachildachance</a:t>
            </a:r>
            <a:endParaRPr lang="en-US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9678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D1F992-EEAF-8A45-8587-9DA5AD47A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274" y="1422246"/>
            <a:ext cx="9635455" cy="29211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03A46B-6B92-4947-ABC6-A2E26FEAEA99}"/>
              </a:ext>
            </a:extLst>
          </p:cNvPr>
          <p:cNvSpPr/>
          <p:nvPr/>
        </p:nvSpPr>
        <p:spPr>
          <a:xfrm>
            <a:off x="326034" y="618755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77"/>
              </a:rPr>
              <a:t>giveachildachance</a:t>
            </a:r>
            <a:endParaRPr lang="en-US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74644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D739E0-5412-E242-921B-45C3A1070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515" y="363538"/>
            <a:ext cx="7116971" cy="51657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4EE5482-30B6-FA47-B7DD-3D9323F61B87}"/>
              </a:ext>
            </a:extLst>
          </p:cNvPr>
          <p:cNvSpPr/>
          <p:nvPr/>
        </p:nvSpPr>
        <p:spPr>
          <a:xfrm>
            <a:off x="326034" y="618755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77"/>
              </a:rPr>
              <a:t>giveachildachance</a:t>
            </a:r>
            <a:endParaRPr lang="en-US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069165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5465A9-96EC-374E-9968-926428EFE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97" y="1593850"/>
            <a:ext cx="9997009" cy="29781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E61B71-F64D-4342-B834-28C5FBDD591A}"/>
              </a:ext>
            </a:extLst>
          </p:cNvPr>
          <p:cNvSpPr/>
          <p:nvPr/>
        </p:nvSpPr>
        <p:spPr>
          <a:xfrm>
            <a:off x="326034" y="618755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77"/>
              </a:rPr>
              <a:t>giveachildachance</a:t>
            </a:r>
            <a:endParaRPr lang="en-US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59411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C43B0B-2981-2143-804B-0C5A49EF7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278" y="1416050"/>
            <a:ext cx="9333447" cy="31845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CB2A51-7E24-504B-B6FD-7C4C8E71FAF6}"/>
              </a:ext>
            </a:extLst>
          </p:cNvPr>
          <p:cNvSpPr/>
          <p:nvPr/>
        </p:nvSpPr>
        <p:spPr>
          <a:xfrm>
            <a:off x="326034" y="618755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77"/>
              </a:rPr>
              <a:t>giveachildachance</a:t>
            </a:r>
            <a:endParaRPr lang="en-US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70219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612018-C195-C54F-B3C2-1601A8955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015" y="2024062"/>
            <a:ext cx="9693971" cy="19907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D80C7F-7D37-C443-A1B7-4E582A55CD79}"/>
              </a:ext>
            </a:extLst>
          </p:cNvPr>
          <p:cNvSpPr/>
          <p:nvPr/>
        </p:nvSpPr>
        <p:spPr>
          <a:xfrm>
            <a:off x="326034" y="618755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77"/>
              </a:rPr>
              <a:t>giveachildachance</a:t>
            </a:r>
            <a:endParaRPr lang="en-US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414140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E5C670-E712-F148-BCCA-38E2E4478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090" y="142876"/>
            <a:ext cx="6305823" cy="55721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A340E1-4527-BE47-B4BF-8A364BF8B5E2}"/>
              </a:ext>
            </a:extLst>
          </p:cNvPr>
          <p:cNvSpPr/>
          <p:nvPr/>
        </p:nvSpPr>
        <p:spPr>
          <a:xfrm>
            <a:off x="326034" y="618755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77"/>
              </a:rPr>
              <a:t>giveachildachance</a:t>
            </a:r>
            <a:endParaRPr lang="en-US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29153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191" y="219552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You’re almost done!</a:t>
            </a:r>
            <a:br>
              <a:rPr lang="en-GB" dirty="0"/>
            </a:br>
            <a:br>
              <a:rPr lang="en-GB" dirty="0"/>
            </a:br>
            <a:r>
              <a:rPr lang="en-GB" dirty="0"/>
              <a:t>Now don’t forget to submit your response online or send your response in the post.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Thank you.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34FAD-426F-B349-A68E-50EA1A324CF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9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9AB1D-632C-6743-B810-6F2940098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8BCA-6B59-404D-812F-07BE0328A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2875"/>
            <a:ext cx="10515600" cy="3592251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Proposals include: -</a:t>
            </a:r>
          </a:p>
          <a:p>
            <a:r>
              <a:rPr lang="en-GB" sz="1600" dirty="0"/>
              <a:t>‘unrestricted access’ to abortion up to 12/14 weeks.</a:t>
            </a:r>
          </a:p>
          <a:p>
            <a:r>
              <a:rPr lang="en-GB" sz="1600" dirty="0"/>
              <a:t>Abortion on un-defined and loose ‘health’ grounds up to 22/24 weeks.</a:t>
            </a:r>
          </a:p>
          <a:p>
            <a:r>
              <a:rPr lang="en-GB" sz="1600" dirty="0"/>
              <a:t>Abortion up to birth where the baby is not likely to survive birth or much beyond.</a:t>
            </a:r>
          </a:p>
          <a:p>
            <a:r>
              <a:rPr lang="en-GB" sz="1600" dirty="0"/>
              <a:t>Abortion up to birth for disability including assessment based on ‘quality of life’.</a:t>
            </a:r>
          </a:p>
          <a:p>
            <a:r>
              <a:rPr lang="en-GB" sz="1600" dirty="0"/>
              <a:t>Abortion up to birth where risk to life greater than terminations and risk of ‘grave permanent injury’ to health.</a:t>
            </a:r>
          </a:p>
          <a:p>
            <a:r>
              <a:rPr lang="en-GB" sz="1600" dirty="0"/>
              <a:t>One ‘healthcare professional’ to sign off.</a:t>
            </a:r>
          </a:p>
          <a:p>
            <a:r>
              <a:rPr lang="en-GB" sz="1600" dirty="0"/>
              <a:t>Flexible location.</a:t>
            </a:r>
          </a:p>
          <a:p>
            <a:r>
              <a:rPr lang="en-GB" sz="1600" dirty="0"/>
              <a:t>Data collection.</a:t>
            </a:r>
          </a:p>
          <a:p>
            <a:r>
              <a:rPr lang="en-GB" sz="1600" dirty="0"/>
              <a:t>Limited conscientious objection protection.</a:t>
            </a:r>
          </a:p>
          <a:p>
            <a:r>
              <a:rPr lang="en-GB" sz="1600" dirty="0"/>
              <a:t>Exclusion zones for those protesting or offering alternative help.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DBF1F9-C063-8348-AAEC-E4DF52AA3177}"/>
              </a:ext>
            </a:extLst>
          </p:cNvPr>
          <p:cNvSpPr/>
          <p:nvPr/>
        </p:nvSpPr>
        <p:spPr>
          <a:xfrm>
            <a:off x="326034" y="618755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77"/>
              </a:rPr>
              <a:t>giveachildachance</a:t>
            </a:r>
            <a:endParaRPr lang="en-US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6397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D16BB-7273-DD4B-8077-173D10C2C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1C22F-0A3C-0745-8B1C-E08ECEEE8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2900"/>
            <a:ext cx="10515600" cy="359225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We have identified two key areas to mitigate the impact of this legislation:-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93.3% of abortions in GB happen within the first 14 weeks.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98%  of abortions in GB are on the grounds on mental health.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Therefore, we are proposing the lowest possible gestational limits and the highest possible bar on health.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15C32A-25B1-A64F-ABF7-E4213A9E9082}"/>
              </a:ext>
            </a:extLst>
          </p:cNvPr>
          <p:cNvSpPr/>
          <p:nvPr/>
        </p:nvSpPr>
        <p:spPr>
          <a:xfrm>
            <a:off x="326034" y="618755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77"/>
              </a:rPr>
              <a:t>giveachildachance</a:t>
            </a:r>
            <a:endParaRPr lang="en-US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17662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DBF1AB-DDA3-164C-88EC-E78668F9B867}"/>
              </a:ext>
            </a:extLst>
          </p:cNvPr>
          <p:cNvCxnSpPr>
            <a:cxnSpLocks/>
          </p:cNvCxnSpPr>
          <p:nvPr/>
        </p:nvCxnSpPr>
        <p:spPr>
          <a:xfrm>
            <a:off x="682582" y="785611"/>
            <a:ext cx="108955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641044-3D3A-A64B-AF77-4C0FDCE26499}"/>
              </a:ext>
            </a:extLst>
          </p:cNvPr>
          <p:cNvCxnSpPr>
            <a:cxnSpLocks/>
          </p:cNvCxnSpPr>
          <p:nvPr/>
        </p:nvCxnSpPr>
        <p:spPr>
          <a:xfrm>
            <a:off x="3642575" y="526959"/>
            <a:ext cx="0" cy="5226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B8FCE4-1D19-1043-862E-7831AA57AF5A}"/>
              </a:ext>
            </a:extLst>
          </p:cNvPr>
          <p:cNvCxnSpPr>
            <a:cxnSpLocks/>
          </p:cNvCxnSpPr>
          <p:nvPr/>
        </p:nvCxnSpPr>
        <p:spPr>
          <a:xfrm>
            <a:off x="8276821" y="526961"/>
            <a:ext cx="0" cy="5226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03D938B-6945-284E-97EB-A0726AB5053E}"/>
              </a:ext>
            </a:extLst>
          </p:cNvPr>
          <p:cNvSpPr txBox="1"/>
          <p:nvPr/>
        </p:nvSpPr>
        <p:spPr>
          <a:xfrm>
            <a:off x="347729" y="212501"/>
            <a:ext cx="33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687C58-53D9-4F4E-8376-1B28E775A013}"/>
              </a:ext>
            </a:extLst>
          </p:cNvPr>
          <p:cNvSpPr txBox="1"/>
          <p:nvPr/>
        </p:nvSpPr>
        <p:spPr>
          <a:xfrm>
            <a:off x="3281968" y="212502"/>
            <a:ext cx="86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12-14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9A1054-A98A-8847-AC51-0B2D03B32A94}"/>
              </a:ext>
            </a:extLst>
          </p:cNvPr>
          <p:cNvSpPr txBox="1"/>
          <p:nvPr/>
        </p:nvSpPr>
        <p:spPr>
          <a:xfrm>
            <a:off x="7936606" y="212502"/>
            <a:ext cx="86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22-24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86FF79-BAEE-BC48-85D4-D8C8F47AFA2F}"/>
              </a:ext>
            </a:extLst>
          </p:cNvPr>
          <p:cNvSpPr txBox="1"/>
          <p:nvPr/>
        </p:nvSpPr>
        <p:spPr>
          <a:xfrm>
            <a:off x="11147740" y="212502"/>
            <a:ext cx="86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Birth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029DEBDC-5A3D-1E4E-98DE-2DE67D376F3B}"/>
              </a:ext>
            </a:extLst>
          </p:cNvPr>
          <p:cNvSpPr/>
          <p:nvPr/>
        </p:nvSpPr>
        <p:spPr>
          <a:xfrm>
            <a:off x="347731" y="1125961"/>
            <a:ext cx="3294844" cy="1093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NIO – UNRESTRICTED ACCESS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946CEB6C-45DF-134F-998C-D91D26C9AC62}"/>
              </a:ext>
            </a:extLst>
          </p:cNvPr>
          <p:cNvSpPr/>
          <p:nvPr/>
        </p:nvSpPr>
        <p:spPr>
          <a:xfrm>
            <a:off x="347731" y="2797403"/>
            <a:ext cx="7929085" cy="682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NIO – FOR UNDEFINED HEALTH REASONS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7BBE82-F244-5348-A128-CC654EEB77D8}"/>
              </a:ext>
            </a:extLst>
          </p:cNvPr>
          <p:cNvSpPr txBox="1"/>
          <p:nvPr/>
        </p:nvSpPr>
        <p:spPr>
          <a:xfrm>
            <a:off x="3715419" y="1057648"/>
            <a:ext cx="3867957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We’re responding: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77"/>
              </a:rPr>
              <a:t>No unrestricted access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77"/>
              </a:rPr>
              <a:t>Reduced gestational limit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77"/>
              </a:rPr>
              <a:t>Meaningful link to health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394CF3-2EAB-3D44-B17D-E31AD0F30E0F}"/>
              </a:ext>
            </a:extLst>
          </p:cNvPr>
          <p:cNvSpPr txBox="1"/>
          <p:nvPr/>
        </p:nvSpPr>
        <p:spPr>
          <a:xfrm>
            <a:off x="8366974" y="2677028"/>
            <a:ext cx="3867957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We’re responding: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77"/>
              </a:rPr>
              <a:t>Reduced gestational limit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77"/>
              </a:rPr>
              <a:t>Meaningful link to health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1BDFF301-E6CF-F043-A723-19F81A7AE53E}"/>
              </a:ext>
            </a:extLst>
          </p:cNvPr>
          <p:cNvSpPr/>
          <p:nvPr/>
        </p:nvSpPr>
        <p:spPr>
          <a:xfrm>
            <a:off x="347730" y="3858222"/>
            <a:ext cx="11230375" cy="682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Lato" panose="020F0502020204030203" pitchFamily="34" charset="77"/>
              </a:rPr>
              <a:t>NIO – FOR DISABILITY OR ‘GRAVE PERMANENT INJURY TO PHYSICAL OR MENTAL HEALTH’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E0F766-530D-0D4B-87E4-B7425F47AFD9}"/>
              </a:ext>
            </a:extLst>
          </p:cNvPr>
          <p:cNvSpPr txBox="1"/>
          <p:nvPr/>
        </p:nvSpPr>
        <p:spPr>
          <a:xfrm>
            <a:off x="7580291" y="4553152"/>
            <a:ext cx="4428184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Lato" panose="020F0502020204030203" pitchFamily="34" charset="77"/>
              </a:rPr>
              <a:t>We’re responding: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77"/>
              </a:rPr>
              <a:t>Remove quality of life test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77"/>
              </a:rPr>
              <a:t>Link to assembly working group report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77"/>
              </a:rPr>
              <a:t>Argue it’s discriminatory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C500E4-23B6-2642-9019-02EB1922474D}"/>
              </a:ext>
            </a:extLst>
          </p:cNvPr>
          <p:cNvSpPr/>
          <p:nvPr/>
        </p:nvSpPr>
        <p:spPr>
          <a:xfrm>
            <a:off x="326034" y="618755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77"/>
              </a:rPr>
              <a:t>giveachildachance</a:t>
            </a:r>
            <a:endParaRPr lang="en-US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9672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299F5-728B-D845-87C4-E7C500D1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RESPOND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520F0-19A8-7943-962E-04F96D5E0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702"/>
            <a:ext cx="10515600" cy="32157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You should have the online consultation survey open in front of you </a:t>
            </a:r>
            <a:r>
              <a:rPr lang="en-US" u="sng" dirty="0"/>
              <a:t>or</a:t>
            </a:r>
            <a:r>
              <a:rPr lang="en-US" dirty="0"/>
              <a:t> a hard copy of the questions and a pen.</a:t>
            </a:r>
          </a:p>
          <a:p>
            <a:pPr>
              <a:lnSpc>
                <a:spcPct val="150000"/>
              </a:lnSpc>
            </a:pPr>
            <a:r>
              <a:rPr lang="en-US" dirty="0"/>
              <a:t>You should have sight of a copy of the consultation guidance which will help you through how to respond to each question.</a:t>
            </a:r>
          </a:p>
          <a:p>
            <a:pPr>
              <a:lnSpc>
                <a:spcPct val="150000"/>
              </a:lnSpc>
            </a:pPr>
            <a:r>
              <a:rPr lang="en-US" dirty="0"/>
              <a:t>It’s really important to </a:t>
            </a:r>
            <a:r>
              <a:rPr lang="en-US" b="1" dirty="0"/>
              <a:t>use your own words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dirty="0"/>
              <a:t>say</a:t>
            </a:r>
            <a:r>
              <a:rPr lang="en-US" b="1" dirty="0"/>
              <a:t> how this consultation could personally affect you or your family.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009487-EDDF-FA48-9A36-A16183B36737}"/>
              </a:ext>
            </a:extLst>
          </p:cNvPr>
          <p:cNvSpPr/>
          <p:nvPr/>
        </p:nvSpPr>
        <p:spPr>
          <a:xfrm>
            <a:off x="326034" y="618755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77"/>
              </a:rPr>
              <a:t>giveachildachance</a:t>
            </a:r>
            <a:endParaRPr lang="en-US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33580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DF2FD1-897A-5A48-9AF0-25C71C1D2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214313"/>
            <a:ext cx="8255000" cy="5486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DE0B20-8879-4941-838C-1A322766D68B}"/>
              </a:ext>
            </a:extLst>
          </p:cNvPr>
          <p:cNvSpPr/>
          <p:nvPr/>
        </p:nvSpPr>
        <p:spPr>
          <a:xfrm>
            <a:off x="326034" y="618755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77"/>
              </a:rPr>
              <a:t>giveachildachance</a:t>
            </a:r>
            <a:endParaRPr lang="en-US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015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7594F51-A56E-F548-BB47-0679DA54B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342" y="0"/>
            <a:ext cx="6713317" cy="58007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90A8CB8-C55F-474C-8B0C-A03C76E8039D}"/>
              </a:ext>
            </a:extLst>
          </p:cNvPr>
          <p:cNvSpPr/>
          <p:nvPr/>
        </p:nvSpPr>
        <p:spPr>
          <a:xfrm>
            <a:off x="326034" y="6187559"/>
            <a:ext cx="216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77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Lato" panose="020F0502020204030203" pitchFamily="34" charset="77"/>
              </a:rPr>
              <a:t>giveachildachance</a:t>
            </a:r>
            <a:endParaRPr lang="en-US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789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CAF0FB773C2440B01F8C92AA6D3FE3" ma:contentTypeVersion="9" ma:contentTypeDescription="Create a new document." ma:contentTypeScope="" ma:versionID="f82e5f890480981ba5e8963df4bf16b7">
  <xsd:schema xmlns:xsd="http://www.w3.org/2001/XMLSchema" xmlns:xs="http://www.w3.org/2001/XMLSchema" xmlns:p="http://schemas.microsoft.com/office/2006/metadata/properties" xmlns:ns2="b3217ce9-b49c-4c57-a5ee-ee2e14a13ec2" xmlns:ns3="6176b90c-8a97-485a-a2d8-fcfe5441e10b" targetNamespace="http://schemas.microsoft.com/office/2006/metadata/properties" ma:root="true" ma:fieldsID="4aad60c5e805612952a69991c601d7c8" ns2:_="" ns3:_="">
    <xsd:import namespace="b3217ce9-b49c-4c57-a5ee-ee2e14a13ec2"/>
    <xsd:import namespace="6176b90c-8a97-485a-a2d8-fcfe5441e1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17ce9-b49c-4c57-a5ee-ee2e14a13e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6b90c-8a97-485a-a2d8-fcfe5441e1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3217ce9-b49c-4c57-a5ee-ee2e14a13ec2">
      <UserInfo>
        <DisplayName>Chine McDonald</DisplayName>
        <AccountId>76</AccountId>
        <AccountType/>
      </UserInfo>
      <UserInfo>
        <DisplayName>Thomas McConaghie</DisplayName>
        <AccountId>39</AccountId>
        <AccountType/>
      </UserInfo>
      <UserInfo>
        <DisplayName>Christine Gilland</DisplayName>
        <AccountId>67</AccountId>
        <AccountType/>
      </UserInfo>
      <UserInfo>
        <DisplayName>Flavio Guaratto</DisplayName>
        <AccountId>102</AccountId>
        <AccountType/>
      </UserInfo>
      <UserInfo>
        <DisplayName>Inewari Diete-Spiff</DisplayName>
        <AccountId>130</AccountId>
        <AccountType/>
      </UserInfo>
      <UserInfo>
        <DisplayName>Lizzie Thomson</DisplayName>
        <AccountId>121</AccountId>
        <AccountType/>
      </UserInfo>
      <UserInfo>
        <DisplayName>Fred Drummond</DisplayName>
        <AccountId>90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BAF6939-FAEF-4FAF-8EAD-CCAA96CFB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217ce9-b49c-4c57-a5ee-ee2e14a13ec2"/>
    <ds:schemaRef ds:uri="6176b90c-8a97-485a-a2d8-fcfe5441e1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890D65-89F7-41FA-BAD9-DE1B4B6FDC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062EBF-421A-410F-A3F9-A26EB6621AD3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176b90c-8a97-485a-a2d8-fcfe5441e10b"/>
    <ds:schemaRef ds:uri="http://purl.org/dc/elements/1.1/"/>
    <ds:schemaRef ds:uri="b3217ce9-b49c-4c57-a5ee-ee2e14a13ec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455</Words>
  <Application>Microsoft Office PowerPoint</Application>
  <PresentationFormat>Widescreen</PresentationFormat>
  <Paragraphs>89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Lato</vt:lpstr>
      <vt:lpstr>Proxima Nova</vt:lpstr>
      <vt:lpstr>Office Theme</vt:lpstr>
      <vt:lpstr>RESPONDING TO THE ABORTION CONSULTATION</vt:lpstr>
      <vt:lpstr>WHAT HAS HAPPENED?</vt:lpstr>
      <vt:lpstr>WHAT THE NEW LAW SAYS</vt:lpstr>
      <vt:lpstr>OVERVIEW</vt:lpstr>
      <vt:lpstr>OVERVIEW</vt:lpstr>
      <vt:lpstr>PowerPoint Presentation</vt:lpstr>
      <vt:lpstr>HOW TO RESPOND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You’re almost done!  Now don’t forget to submit your response online or send your response in the post.  Thank you.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RESPONDING TO THE ABORTION CONSULTATION</dc:title>
  <dc:creator>Alexander Coomber</dc:creator>
  <cp:lastModifiedBy>James Johnston</cp:lastModifiedBy>
  <cp:revision>12</cp:revision>
  <dcterms:created xsi:type="dcterms:W3CDTF">2019-11-27T16:14:36Z</dcterms:created>
  <dcterms:modified xsi:type="dcterms:W3CDTF">2019-11-28T16:45:05Z</dcterms:modified>
</cp:coreProperties>
</file>